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987" r:id="rId6"/>
  </p:sldMasterIdLst>
  <p:notesMasterIdLst>
    <p:notesMasterId r:id="rId8"/>
  </p:notesMasterIdLst>
  <p:sldIdLst>
    <p:sldId id="3955" r:id="rId7"/>
  </p:sldIdLst>
  <p:sldSz cx="9906000" cy="6858000" type="A4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6050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171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030"/>
    <a:srgbClr val="6AA744"/>
    <a:srgbClr val="FDC537"/>
    <a:srgbClr val="19502E"/>
    <a:srgbClr val="FECC00"/>
    <a:srgbClr val="FFCB05"/>
    <a:srgbClr val="255D30"/>
    <a:srgbClr val="67A42D"/>
    <a:srgbClr val="FFCC0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115" d="100"/>
          <a:sy n="115" d="100"/>
        </p:scale>
        <p:origin x="1674" y="84"/>
      </p:cViewPr>
      <p:guideLst>
        <p:guide orient="horz" pos="1230"/>
        <p:guide pos="6050"/>
        <p:guide orient="horz" pos="3430"/>
        <p:guide pos="171"/>
        <p:guide orient="horz" pos="3249"/>
        <p:guide orient="horz" pos="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29.06.2022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6663"/>
            <a:ext cx="48291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3"/>
            <a:ext cx="2944283" cy="49702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9906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48981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906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4432433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11"/>
            <a:ext cx="9906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3302118" y="3408643"/>
            <a:ext cx="6603884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66" y="1651510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975" y="2169008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72230" y="642949"/>
            <a:ext cx="32253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421448" y="642949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3421448" y="3501500"/>
            <a:ext cx="32253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769019" y="642949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769019" y="3501500"/>
            <a:ext cx="306475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6587490" y="4"/>
            <a:ext cx="331851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1" y="1813844"/>
            <a:ext cx="5538027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5782">
              <a:defRPr/>
            </a:pPr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219" y="1118435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38027" y="1635932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31851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318510" y="-5078"/>
            <a:ext cx="331851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37020" y="-5078"/>
            <a:ext cx="326898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9"/>
            <a:ext cx="9906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117539" y="1580014"/>
            <a:ext cx="4332856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37325" y="1996388"/>
            <a:ext cx="4332856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136260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3910534" y="2004790"/>
            <a:ext cx="1622124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83" y="2351291"/>
            <a:ext cx="4946037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168584" y="2784809"/>
            <a:ext cx="3035106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942" y="721529"/>
            <a:ext cx="259605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5660" y="1561509"/>
            <a:ext cx="1808133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1865" y="1826501"/>
            <a:ext cx="1275978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654346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26785" y="1826501"/>
            <a:ext cx="1275978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258337" y="1826501"/>
            <a:ext cx="1275978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438908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70460" y="1887185"/>
            <a:ext cx="1123127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6732" y="1873681"/>
            <a:ext cx="273550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976921" y="1992947"/>
            <a:ext cx="2407118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1629009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1554449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01979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03957" y="2027816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50990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952967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54945" y="4059780"/>
            <a:ext cx="1651055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485702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84285" y="1"/>
            <a:ext cx="4221716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82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022350" y="2526904"/>
            <a:ext cx="1569161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2278" y="2452344"/>
            <a:ext cx="1783445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966" y="1705200"/>
            <a:ext cx="232652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8999" y="1701100"/>
            <a:ext cx="232652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5033" y="1701100"/>
            <a:ext cx="2326687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141" y="1179013"/>
            <a:ext cx="6172150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8949" y="1696510"/>
            <a:ext cx="3857824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56075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3195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245972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27684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74957" y="2285469"/>
            <a:ext cx="1300064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2"/>
            <a:ext cx="9906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088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875" y="194848"/>
            <a:ext cx="3089673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767737" y="1201512"/>
            <a:ext cx="2159757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55" y="-128680"/>
            <a:ext cx="6741227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5950" y="444502"/>
            <a:ext cx="4199164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850560" y="0"/>
            <a:ext cx="705544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4130306" y="2"/>
            <a:ext cx="5775694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59461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9187" y="2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9187" y="3482693"/>
            <a:ext cx="2594610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8336" y="2105717"/>
            <a:ext cx="4150034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92864" y="1224010"/>
            <a:ext cx="224212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92864" y="4044133"/>
            <a:ext cx="224212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40165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40165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4925328" y="1224010"/>
            <a:ext cx="2457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4925328" y="4044133"/>
            <a:ext cx="2457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7449000" y="1224010"/>
            <a:ext cx="2363493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7449000" y="4044133"/>
            <a:ext cx="2363493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72670" y="1786779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6703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734" y="1786510"/>
            <a:ext cx="2411505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190" y="253920"/>
            <a:ext cx="8523049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699" kern="1200" spc="113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369292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1" y="375138"/>
            <a:ext cx="16817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>
              <a:defRPr/>
            </a:pPr>
            <a:endParaRPr lang="es-SV" sz="18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77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46291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84790" y="1786778"/>
            <a:ext cx="2157015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57604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015208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272812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0416" y="1726886"/>
            <a:ext cx="1627466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2785" y="346514"/>
            <a:ext cx="3067073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0561" y="0"/>
            <a:ext cx="7055440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4438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30"/>
            <a:ext cx="46515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00319" y="2871053"/>
            <a:ext cx="5105364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346702" y="467041"/>
            <a:ext cx="8819361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243096" y="819260"/>
            <a:ext cx="6643418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6304" y="1742546"/>
            <a:ext cx="4604317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MX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6370"/>
                <a:endParaRPr lang="es-SV" sz="18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MX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6370"/>
              <a:endParaRPr lang="es-SV" sz="18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23660" y="1911542"/>
            <a:ext cx="3489604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9906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3" y="1736853"/>
            <a:ext cx="4209288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418465" y="1944009"/>
            <a:ext cx="3929390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2649458" y="2446452"/>
            <a:ext cx="1261095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5995080" y="2446452"/>
            <a:ext cx="1261095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4239405" y="2233261"/>
            <a:ext cx="1432590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797448" y="2446452"/>
            <a:ext cx="1261095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7852150" y="2446452"/>
            <a:ext cx="1261095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6370"/>
              <a:endParaRPr lang="es-SV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8859" y="2918952"/>
            <a:ext cx="1085666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0869" y="2918952"/>
            <a:ext cx="1085665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246" y="2770012"/>
            <a:ext cx="1233305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90" y="2918952"/>
            <a:ext cx="1085666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3559" y="2918952"/>
            <a:ext cx="1085667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98" y="1134340"/>
            <a:ext cx="2335966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317" y="1880970"/>
            <a:ext cx="1640349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4572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243504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85707" y="2259004"/>
            <a:ext cx="1506197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7224" y="2876274"/>
            <a:ext cx="1342487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1579" y="2970108"/>
            <a:ext cx="1468255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8589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5757413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15145" y="508116"/>
            <a:ext cx="232652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2205" y="504016"/>
            <a:ext cx="232652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9265" y="504016"/>
            <a:ext cx="2326687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21" y="3681160"/>
            <a:ext cx="3116653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9882" y="3676501"/>
            <a:ext cx="3116653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542" y="3676501"/>
            <a:ext cx="3116872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62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9906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915">
              <a:defRPr/>
            </a:pPr>
            <a:endParaRPr lang="ru-RU" sz="6205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16" y="260352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67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49037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099"/>
            <a:ext cx="699224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2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3370263"/>
            <a:ext cx="9361686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05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8" y="6501099"/>
            <a:ext cx="69848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099"/>
            <a:ext cx="22156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57" y="260350"/>
            <a:ext cx="9361686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51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1" userDrawn="1">
          <p15:clr>
            <a:srgbClr val="F26B43"/>
          </p15:clr>
        </p15:guide>
        <p15:guide id="2" pos="60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120" userDrawn="1">
          <p15:clr>
            <a:srgbClr val="547EBF"/>
          </p15:clr>
        </p15:guide>
        <p15:guide id="5" pos="4576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572" userDrawn="1">
          <p15:clr>
            <a:srgbClr val="A4A3A4"/>
          </p15:clr>
        </p15:guide>
        <p15:guide id="11" pos="1664" userDrawn="1">
          <p15:clr>
            <a:srgbClr val="A4A3A4"/>
          </p15:clr>
        </p15:guide>
        <p15:guide id="12" pos="4668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065" userDrawn="1">
          <p15:clr>
            <a:srgbClr val="A4A3A4"/>
          </p15:clr>
        </p15:guide>
        <p15:guide id="15" pos="3175" userDrawn="1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73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1365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14" y="1971675"/>
            <a:ext cx="8969573" cy="435133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213" y="6480177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188" y="6492877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 sz="75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97937" y="6492877"/>
            <a:ext cx="2228850" cy="365125"/>
          </a:xfrm>
        </p:spPr>
        <p:txBody>
          <a:bodyPr/>
          <a:lstStyle>
            <a:lvl1pPr>
              <a:defRPr sz="6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7125" y="1475049"/>
            <a:ext cx="701887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5"/>
            <a:ext cx="9906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90280" y="267847"/>
            <a:ext cx="919667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906370" rtl="0" eaLnBrk="1" latinLnBrk="0" hangingPunct="1">
              <a:defRPr lang="en-US" sz="23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290280" y="877167"/>
            <a:ext cx="919667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290280" y="860969"/>
            <a:ext cx="837107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9066472" y="6607204"/>
            <a:ext cx="420488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84799" y="6631386"/>
            <a:ext cx="383833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75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67935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67935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290280" y="3"/>
            <a:ext cx="20189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6370"/>
            <a:endParaRPr lang="es-SV" sz="18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4179950" y="6613158"/>
            <a:ext cx="154610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6370"/>
            <a:r>
              <a:rPr lang="en-US" sz="825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825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79350" rtl="0" eaLnBrk="1" latinLnBrk="0" hangingPunct="1">
        <a:spcBef>
          <a:spcPct val="0"/>
        </a:spcBef>
        <a:buNone/>
        <a:defRPr sz="2699" kern="1200" cap="all" spc="-4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7935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indent="-135854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4918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188854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52852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3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6820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873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549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87220" indent="-169835" algn="l" defTabSz="679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671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2pPr>
      <a:lvl3pPr marL="67935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3pPr>
      <a:lvl4pPr marL="101901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4pPr>
      <a:lvl5pPr marL="135869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5pPr>
      <a:lvl6pPr marL="1698368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6pPr>
      <a:lvl7pPr marL="2038040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7pPr>
      <a:lvl8pPr marL="2377709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8pPr>
      <a:lvl9pPr marL="2717387" algn="l" defTabSz="679350" rtl="0" eaLnBrk="1" latinLnBrk="0" hangingPunct="1">
        <a:defRPr sz="13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</p:sldLayoutIdLst>
  <p:hf hdr="0" dt="0"/>
  <p:txStyles>
    <p:titleStyle>
      <a:lvl1pPr algn="l" defTabSz="685919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0" indent="-171480" algn="l" defTabSz="68591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39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9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358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31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27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6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195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154" indent="-171480" algn="l" defTabSz="6859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5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19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7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838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9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756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71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675" algn="l" defTabSz="6859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947"/>
          <a:stretch/>
        </p:blipFill>
        <p:spPr bwMode="auto">
          <a:xfrm>
            <a:off x="1226470" y="18261"/>
            <a:ext cx="8712060" cy="683973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 bwMode="auto">
          <a:xfrm>
            <a:off x="-1" y="13648"/>
            <a:ext cx="5337392" cy="6856305"/>
          </a:xfrm>
          <a:prstGeom prst="rect">
            <a:avLst/>
          </a:prstGeom>
          <a:solidFill>
            <a:srgbClr val="6AA74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 dirty="0"/>
          </a:p>
        </p:txBody>
      </p:sp>
      <p:sp>
        <p:nvSpPr>
          <p:cNvPr id="66" name="Заголовок 2"/>
          <p:cNvSpPr txBox="1">
            <a:spLocks/>
          </p:cNvSpPr>
          <p:nvPr/>
        </p:nvSpPr>
        <p:spPr>
          <a:xfrm>
            <a:off x="221458" y="926480"/>
            <a:ext cx="3906405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СЕЛЬСКАЯ ИПОТЕКА </a:t>
            </a:r>
            <a:endParaRPr lang="ru-RU" sz="2200" b="1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4026" y="1277612"/>
            <a:ext cx="514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Ипотечный кредит с государственной </a:t>
            </a:r>
            <a:r>
              <a:rPr lang="ru-RU" sz="12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поддержкой на приобретение или строительство жилого дома на сельских территориях</a:t>
            </a:r>
            <a:endParaRPr lang="ru-RU" sz="12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92" name="Заголовок 2"/>
          <p:cNvSpPr txBox="1">
            <a:spLocks/>
          </p:cNvSpPr>
          <p:nvPr/>
        </p:nvSpPr>
        <p:spPr>
          <a:xfrm>
            <a:off x="221458" y="5650938"/>
            <a:ext cx="4456596" cy="475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05800" rtl="0" eaLnBrk="1" latinLnBrk="0" hangingPunct="1">
              <a:spcBef>
                <a:spcPct val="0"/>
              </a:spcBef>
              <a:buNone/>
              <a:defRPr sz="3599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Не 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упускай </a:t>
            </a:r>
            <a:r>
              <a:rPr lang="ru-RU" sz="22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</a:t>
            </a:r>
            <a:r>
              <a:rPr lang="ru-RU" sz="22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!</a:t>
            </a:r>
            <a:endParaRPr lang="en-US" sz="2200" b="1" spc="-15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24" name="Pictur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5" y="369506"/>
            <a:ext cx="2544230" cy="50400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920028" y="3158045"/>
            <a:ext cx="3384349" cy="488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244"/>
              </a:spcBef>
              <a:spcAft>
                <a:spcPts val="325"/>
              </a:spcAft>
              <a:buClr>
                <a:srgbClr val="5EA038"/>
              </a:buClr>
            </a:pPr>
            <a:r>
              <a:rPr lang="ru-RU" sz="160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3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млн. руб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. </a:t>
            </a:r>
            <a:r>
              <a:rPr lang="ru-RU" sz="13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Ростовской области   </a:t>
            </a:r>
          </a:p>
          <a:p>
            <a:pPr lvl="0">
              <a:lnSpc>
                <a:spcPct val="80000"/>
              </a:lnSpc>
              <a:spcBef>
                <a:spcPts val="244"/>
              </a:spcBef>
              <a:spcAft>
                <a:spcPts val="325"/>
              </a:spcAft>
              <a:buClr>
                <a:srgbClr val="5EA038"/>
              </a:buClr>
            </a:pP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на каждого из супругов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0597" y="3094877"/>
            <a:ext cx="1512000" cy="651181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Сумма 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1200" spc="-15" dirty="0">
                <a:latin typeface="Proxima Nova" charset="0"/>
                <a:ea typeface="Proxima Nova" charset="0"/>
                <a:cs typeface="Proxima Nova" charset="0"/>
              </a:rPr>
              <a:t>кредита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85443" y="3094869"/>
            <a:ext cx="54000" cy="651181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8" name="Группа 7"/>
          <p:cNvGrpSpPr/>
          <p:nvPr/>
        </p:nvGrpSpPr>
        <p:grpSpPr>
          <a:xfrm>
            <a:off x="285443" y="3836932"/>
            <a:ext cx="3191511" cy="626508"/>
            <a:chOff x="332327" y="3204268"/>
            <a:chExt cx="4255348" cy="835344"/>
          </a:xfrm>
        </p:grpSpPr>
        <p:sp>
          <p:nvSpPr>
            <p:cNvPr id="81" name="TextBox 80"/>
            <p:cNvSpPr txBox="1"/>
            <p:nvPr/>
          </p:nvSpPr>
          <p:spPr>
            <a:xfrm>
              <a:off x="339199" y="3204268"/>
              <a:ext cx="2016000" cy="835344"/>
            </a:xfrm>
            <a:prstGeom prst="rect">
              <a:avLst/>
            </a:prstGeom>
            <a:solidFill>
              <a:srgbClr val="FDC537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108000" tIns="34290" rIns="68580" bIns="27000" rtlCol="0" anchor="ctr">
              <a:noAutofit/>
            </a:bodyPr>
            <a:lstStyle>
              <a:defPPr>
                <a:defRPr lang="ru-RU"/>
              </a:defPPr>
              <a:lvl1pPr indent="0">
                <a:lnSpc>
                  <a:spcPct val="80000"/>
                </a:lnSpc>
                <a:spcBef>
                  <a:spcPts val="0"/>
                </a:spcBef>
                <a:buSzPct val="100000"/>
                <a:buFontTx/>
                <a:buNone/>
                <a:defRPr sz="1600" b="1" spc="-2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r>
                <a:rPr lang="ru-RU" sz="1200" dirty="0"/>
                <a:t>Первоначальный взнос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524320" y="3348304"/>
              <a:ext cx="2063355" cy="41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225"/>
                </a:spcBef>
                <a:spcAft>
                  <a:spcPts val="300"/>
                </a:spcAft>
                <a:buClr>
                  <a:srgbClr val="5EA038"/>
                </a:buClr>
              </a:pP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от</a:t>
              </a:r>
              <a:r>
                <a:rPr lang="ru-RU" sz="105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r>
                <a:rPr lang="ru-RU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10 </a:t>
              </a:r>
              <a:r>
                <a:rPr lang="ru-RU" sz="1600" b="1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332327" y="3204270"/>
              <a:ext cx="72000" cy="835340"/>
            </a:xfrm>
            <a:prstGeom prst="rect">
              <a:avLst/>
            </a:prstGeom>
            <a:solidFill>
              <a:srgbClr val="2B60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1922663" y="4661766"/>
            <a:ext cx="16691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</a:t>
            </a:r>
            <a:r>
              <a:rPr lang="ru-RU" sz="105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25</a:t>
            </a:r>
            <a:r>
              <a:rPr lang="ru-RU" sz="1050" b="1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лет</a:t>
            </a:r>
            <a:r>
              <a:rPr lang="en-US" sz="1600" b="1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(включительно)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0597" y="4563316"/>
            <a:ext cx="1512000" cy="625752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Срок </a:t>
            </a:r>
          </a:p>
          <a:p>
            <a:r>
              <a:rPr lang="ru-RU" sz="1200" dirty="0"/>
              <a:t>кредита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85443" y="4563310"/>
            <a:ext cx="54000" cy="625752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grpSp>
        <p:nvGrpSpPr>
          <p:cNvPr id="64" name="Группа 63"/>
          <p:cNvGrpSpPr/>
          <p:nvPr/>
        </p:nvGrpSpPr>
        <p:grpSpPr>
          <a:xfrm>
            <a:off x="5760212" y="214208"/>
            <a:ext cx="1935943" cy="1346283"/>
            <a:chOff x="5642061" y="499369"/>
            <a:chExt cx="1859338" cy="1415309"/>
          </a:xfrm>
        </p:grpSpPr>
        <p:sp>
          <p:nvSpPr>
            <p:cNvPr id="65" name="TextBox 64"/>
            <p:cNvSpPr txBox="1"/>
            <p:nvPr/>
          </p:nvSpPr>
          <p:spPr>
            <a:xfrm>
              <a:off x="5807679" y="672878"/>
              <a:ext cx="1693720" cy="1241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endParaRPr lang="ru-RU" sz="1625" spc="-16" baseline="2000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642061" y="499369"/>
              <a:ext cx="1682304" cy="1251401"/>
            </a:xfrm>
            <a:prstGeom prst="rect">
              <a:avLst/>
            </a:prstGeom>
            <a:solidFill>
              <a:srgbClr val="2B6030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87750" tIns="37148" rIns="87750" bIns="37148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/>
              <a:r>
                <a:rPr lang="ru-RU" sz="1400" b="0" spc="-15" dirty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процентная </a:t>
              </a:r>
              <a:r>
                <a:rPr lang="ru-RU" sz="1400" b="0" spc="-15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ставка</a:t>
              </a:r>
              <a:endParaRPr lang="ru-RU" sz="4000" spc="-16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endParaRPr>
            </a:p>
            <a:p>
              <a:pPr algn="ctr"/>
              <a:r>
                <a:rPr lang="ru-RU" sz="4388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3</a:t>
              </a:r>
              <a:r>
                <a:rPr lang="ru-RU" sz="4388" spc="-16" baseline="20000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rPr>
                <a:t>%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91918" y="1783059"/>
            <a:ext cx="5051949" cy="978038"/>
            <a:chOff x="327377" y="2940340"/>
            <a:chExt cx="5813354" cy="1251490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27377" y="2940340"/>
              <a:ext cx="5813354" cy="796141"/>
              <a:chOff x="327377" y="3120455"/>
              <a:chExt cx="5813354" cy="796141"/>
            </a:xfrm>
          </p:grpSpPr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335315" y="3595921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327377" y="3157477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687677" y="3120455"/>
                <a:ext cx="5453054" cy="692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488"/>
                  </a:spcBef>
                  <a:spcAft>
                    <a:spcPts val="488"/>
                  </a:spcAft>
                </a:pPr>
                <a:r>
                  <a:rPr lang="ru-RU" sz="1000" spc="-16" dirty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с</a:t>
                </a:r>
                <a:r>
                  <a:rPr lang="ru-RU" sz="1000" spc="-16" dirty="0" smtClean="0">
                    <a:solidFill>
                      <a:schemeClr val="bg1"/>
                    </a:solidFill>
                    <a:latin typeface="Proxima Nova" charset="0"/>
                    <a:ea typeface="Proxima Nova" charset="0"/>
                    <a:cs typeface="Proxima Nova" charset="0"/>
                  </a:rPr>
                  <a:t>троительство жилого дома (ИЖС);</a:t>
                </a:r>
              </a:p>
              <a:p>
                <a:endParaRPr lang="ru-RU" sz="1000" spc="-16" dirty="0" smtClean="0">
                  <a:solidFill>
                    <a:schemeClr val="bg1"/>
                  </a:solidFill>
                  <a:latin typeface="Proxima Nova" charset="0"/>
                  <a:ea typeface="Proxima Nova" charset="0"/>
                  <a:cs typeface="Proxima Nova" charset="0"/>
                </a:endParaRPr>
              </a:p>
            </p:txBody>
          </p:sp>
        </p:grp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335315" y="3871156"/>
              <a:ext cx="320676" cy="320674"/>
            </a:xfrm>
            <a:custGeom>
              <a:avLst/>
              <a:gdLst>
                <a:gd name="T0" fmla="*/ 175 w 176"/>
                <a:gd name="T1" fmla="*/ 85 h 176"/>
                <a:gd name="T2" fmla="*/ 144 w 176"/>
                <a:gd name="T3" fmla="*/ 54 h 176"/>
                <a:gd name="T4" fmla="*/ 144 w 176"/>
                <a:gd name="T5" fmla="*/ 12 h 176"/>
                <a:gd name="T6" fmla="*/ 140 w 176"/>
                <a:gd name="T7" fmla="*/ 8 h 176"/>
                <a:gd name="T8" fmla="*/ 116 w 176"/>
                <a:gd name="T9" fmla="*/ 8 h 176"/>
                <a:gd name="T10" fmla="*/ 112 w 176"/>
                <a:gd name="T11" fmla="*/ 12 h 176"/>
                <a:gd name="T12" fmla="*/ 112 w 176"/>
                <a:gd name="T13" fmla="*/ 22 h 176"/>
                <a:gd name="T14" fmla="*/ 91 w 176"/>
                <a:gd name="T15" fmla="*/ 1 h 176"/>
                <a:gd name="T16" fmla="*/ 88 w 176"/>
                <a:gd name="T17" fmla="*/ 0 h 176"/>
                <a:gd name="T18" fmla="*/ 85 w 176"/>
                <a:gd name="T19" fmla="*/ 1 h 176"/>
                <a:gd name="T20" fmla="*/ 1 w 176"/>
                <a:gd name="T21" fmla="*/ 85 h 176"/>
                <a:gd name="T22" fmla="*/ 0 w 176"/>
                <a:gd name="T23" fmla="*/ 88 h 176"/>
                <a:gd name="T24" fmla="*/ 4 w 176"/>
                <a:gd name="T25" fmla="*/ 92 h 176"/>
                <a:gd name="T26" fmla="*/ 7 w 176"/>
                <a:gd name="T27" fmla="*/ 91 h 176"/>
                <a:gd name="T28" fmla="*/ 24 w 176"/>
                <a:gd name="T29" fmla="*/ 74 h 176"/>
                <a:gd name="T30" fmla="*/ 24 w 176"/>
                <a:gd name="T31" fmla="*/ 172 h 176"/>
                <a:gd name="T32" fmla="*/ 28 w 176"/>
                <a:gd name="T33" fmla="*/ 176 h 176"/>
                <a:gd name="T34" fmla="*/ 148 w 176"/>
                <a:gd name="T35" fmla="*/ 176 h 176"/>
                <a:gd name="T36" fmla="*/ 152 w 176"/>
                <a:gd name="T37" fmla="*/ 172 h 176"/>
                <a:gd name="T38" fmla="*/ 152 w 176"/>
                <a:gd name="T39" fmla="*/ 74 h 176"/>
                <a:gd name="T40" fmla="*/ 169 w 176"/>
                <a:gd name="T41" fmla="*/ 91 h 176"/>
                <a:gd name="T42" fmla="*/ 172 w 176"/>
                <a:gd name="T43" fmla="*/ 92 h 176"/>
                <a:gd name="T44" fmla="*/ 176 w 176"/>
                <a:gd name="T45" fmla="*/ 88 h 176"/>
                <a:gd name="T46" fmla="*/ 175 w 176"/>
                <a:gd name="T47" fmla="*/ 85 h 176"/>
                <a:gd name="T48" fmla="*/ 120 w 176"/>
                <a:gd name="T49" fmla="*/ 16 h 176"/>
                <a:gd name="T50" fmla="*/ 136 w 176"/>
                <a:gd name="T51" fmla="*/ 16 h 176"/>
                <a:gd name="T52" fmla="*/ 136 w 176"/>
                <a:gd name="T53" fmla="*/ 46 h 176"/>
                <a:gd name="T54" fmla="*/ 120 w 176"/>
                <a:gd name="T55" fmla="*/ 30 h 176"/>
                <a:gd name="T56" fmla="*/ 120 w 176"/>
                <a:gd name="T57" fmla="*/ 16 h 176"/>
                <a:gd name="T58" fmla="*/ 64 w 176"/>
                <a:gd name="T59" fmla="*/ 168 h 176"/>
                <a:gd name="T60" fmla="*/ 32 w 176"/>
                <a:gd name="T61" fmla="*/ 168 h 176"/>
                <a:gd name="T62" fmla="*/ 32 w 176"/>
                <a:gd name="T63" fmla="*/ 160 h 176"/>
                <a:gd name="T64" fmla="*/ 64 w 176"/>
                <a:gd name="T65" fmla="*/ 160 h 176"/>
                <a:gd name="T66" fmla="*/ 64 w 176"/>
                <a:gd name="T67" fmla="*/ 168 h 176"/>
                <a:gd name="T68" fmla="*/ 104 w 176"/>
                <a:gd name="T69" fmla="*/ 168 h 176"/>
                <a:gd name="T70" fmla="*/ 72 w 176"/>
                <a:gd name="T71" fmla="*/ 168 h 176"/>
                <a:gd name="T72" fmla="*/ 72 w 176"/>
                <a:gd name="T73" fmla="*/ 104 h 176"/>
                <a:gd name="T74" fmla="*/ 104 w 176"/>
                <a:gd name="T75" fmla="*/ 104 h 176"/>
                <a:gd name="T76" fmla="*/ 104 w 176"/>
                <a:gd name="T77" fmla="*/ 168 h 176"/>
                <a:gd name="T78" fmla="*/ 144 w 176"/>
                <a:gd name="T79" fmla="*/ 168 h 176"/>
                <a:gd name="T80" fmla="*/ 112 w 176"/>
                <a:gd name="T81" fmla="*/ 168 h 176"/>
                <a:gd name="T82" fmla="*/ 112 w 176"/>
                <a:gd name="T83" fmla="*/ 160 h 176"/>
                <a:gd name="T84" fmla="*/ 144 w 176"/>
                <a:gd name="T85" fmla="*/ 160 h 176"/>
                <a:gd name="T86" fmla="*/ 144 w 176"/>
                <a:gd name="T87" fmla="*/ 168 h 176"/>
                <a:gd name="T88" fmla="*/ 144 w 176"/>
                <a:gd name="T89" fmla="*/ 152 h 176"/>
                <a:gd name="T90" fmla="*/ 112 w 176"/>
                <a:gd name="T91" fmla="*/ 152 h 176"/>
                <a:gd name="T92" fmla="*/ 112 w 176"/>
                <a:gd name="T93" fmla="*/ 100 h 176"/>
                <a:gd name="T94" fmla="*/ 108 w 176"/>
                <a:gd name="T95" fmla="*/ 96 h 176"/>
                <a:gd name="T96" fmla="*/ 68 w 176"/>
                <a:gd name="T97" fmla="*/ 96 h 176"/>
                <a:gd name="T98" fmla="*/ 64 w 176"/>
                <a:gd name="T99" fmla="*/ 100 h 176"/>
                <a:gd name="T100" fmla="*/ 64 w 176"/>
                <a:gd name="T101" fmla="*/ 152 h 176"/>
                <a:gd name="T102" fmla="*/ 32 w 176"/>
                <a:gd name="T103" fmla="*/ 152 h 176"/>
                <a:gd name="T104" fmla="*/ 32 w 176"/>
                <a:gd name="T105" fmla="*/ 66 h 176"/>
                <a:gd name="T106" fmla="*/ 88 w 176"/>
                <a:gd name="T107" fmla="*/ 10 h 176"/>
                <a:gd name="T108" fmla="*/ 144 w 176"/>
                <a:gd name="T109" fmla="*/ 66 h 176"/>
                <a:gd name="T110" fmla="*/ 144 w 176"/>
                <a:gd name="T111" fmla="*/ 152 h 176"/>
                <a:gd name="T112" fmla="*/ 92 w 176"/>
                <a:gd name="T113" fmla="*/ 144 h 176"/>
                <a:gd name="T114" fmla="*/ 96 w 176"/>
                <a:gd name="T115" fmla="*/ 140 h 176"/>
                <a:gd name="T116" fmla="*/ 92 w 176"/>
                <a:gd name="T117" fmla="*/ 136 h 176"/>
                <a:gd name="T118" fmla="*/ 88 w 176"/>
                <a:gd name="T119" fmla="*/ 140 h 176"/>
                <a:gd name="T120" fmla="*/ 92 w 176"/>
                <a:gd name="T121" fmla="*/ 14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6">
                  <a:moveTo>
                    <a:pt x="175" y="85"/>
                  </a:moveTo>
                  <a:cubicBezTo>
                    <a:pt x="144" y="54"/>
                    <a:pt x="144" y="54"/>
                    <a:pt x="144" y="5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0"/>
                    <a:pt x="142" y="8"/>
                    <a:pt x="140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4" y="8"/>
                    <a:pt x="112" y="10"/>
                    <a:pt x="112" y="1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7"/>
                    <a:pt x="0" y="88"/>
                  </a:cubicBezTo>
                  <a:cubicBezTo>
                    <a:pt x="0" y="90"/>
                    <a:pt x="2" y="92"/>
                    <a:pt x="4" y="92"/>
                  </a:cubicBezTo>
                  <a:cubicBezTo>
                    <a:pt x="5" y="92"/>
                    <a:pt x="6" y="92"/>
                    <a:pt x="7" y="9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4" y="174"/>
                    <a:pt x="26" y="176"/>
                    <a:pt x="28" y="176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50" y="176"/>
                    <a:pt x="152" y="174"/>
                    <a:pt x="152" y="172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70" y="92"/>
                    <a:pt x="171" y="92"/>
                    <a:pt x="172" y="92"/>
                  </a:cubicBezTo>
                  <a:cubicBezTo>
                    <a:pt x="174" y="92"/>
                    <a:pt x="176" y="90"/>
                    <a:pt x="176" y="88"/>
                  </a:cubicBezTo>
                  <a:cubicBezTo>
                    <a:pt x="176" y="87"/>
                    <a:pt x="176" y="86"/>
                    <a:pt x="175" y="85"/>
                  </a:cubicBezTo>
                  <a:moveTo>
                    <a:pt x="120" y="16"/>
                  </a:moveTo>
                  <a:cubicBezTo>
                    <a:pt x="136" y="16"/>
                    <a:pt x="136" y="16"/>
                    <a:pt x="136" y="1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20" y="30"/>
                    <a:pt x="120" y="30"/>
                    <a:pt x="120" y="30"/>
                  </a:cubicBezTo>
                  <a:lnTo>
                    <a:pt x="120" y="16"/>
                  </a:lnTo>
                  <a:close/>
                  <a:moveTo>
                    <a:pt x="64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64" y="160"/>
                    <a:pt x="64" y="160"/>
                    <a:pt x="64" y="160"/>
                  </a:cubicBezTo>
                  <a:lnTo>
                    <a:pt x="64" y="168"/>
                  </a:lnTo>
                  <a:close/>
                  <a:moveTo>
                    <a:pt x="104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68"/>
                  </a:lnTo>
                  <a:close/>
                  <a:moveTo>
                    <a:pt x="144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44" y="160"/>
                    <a:pt x="144" y="160"/>
                    <a:pt x="144" y="160"/>
                  </a:cubicBezTo>
                  <a:lnTo>
                    <a:pt x="144" y="168"/>
                  </a:lnTo>
                  <a:close/>
                  <a:moveTo>
                    <a:pt x="144" y="152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8"/>
                    <a:pt x="110" y="96"/>
                    <a:pt x="108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6" y="96"/>
                    <a:pt x="64" y="98"/>
                    <a:pt x="64" y="100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144" y="66"/>
                    <a:pt x="144" y="66"/>
                    <a:pt x="144" y="66"/>
                  </a:cubicBezTo>
                  <a:lnTo>
                    <a:pt x="144" y="152"/>
                  </a:lnTo>
                  <a:close/>
                  <a:moveTo>
                    <a:pt x="92" y="144"/>
                  </a:moveTo>
                  <a:cubicBezTo>
                    <a:pt x="94" y="144"/>
                    <a:pt x="96" y="142"/>
                    <a:pt x="96" y="140"/>
                  </a:cubicBezTo>
                  <a:cubicBezTo>
                    <a:pt x="96" y="138"/>
                    <a:pt x="94" y="136"/>
                    <a:pt x="92" y="136"/>
                  </a:cubicBezTo>
                  <a:cubicBezTo>
                    <a:pt x="90" y="136"/>
                    <a:pt x="88" y="138"/>
                    <a:pt x="88" y="140"/>
                  </a:cubicBezTo>
                  <a:cubicBezTo>
                    <a:pt x="88" y="142"/>
                    <a:pt x="90" y="144"/>
                    <a:pt x="92" y="1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91047" y="6034923"/>
            <a:ext cx="51528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en-US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дату заключения кредитного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договора, возраст жилого </a:t>
            </a:r>
            <a:r>
              <a:rPr lang="ru-RU" sz="900" spc="-15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дома (объекта </a:t>
            </a:r>
            <a:r>
              <a:rPr lang="ru-RU" sz="900" spc="-15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ИЖС) не должен превышать 5-ти лет, если продавцом выступает физическое лицо и 3-х лет, если продавцом выступает юридическое лицо или ИП </a:t>
            </a:r>
            <a:endParaRPr lang="ru-RU" sz="900" spc="-15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795" y="5281929"/>
            <a:ext cx="1463154" cy="412753"/>
          </a:xfrm>
          <a:prstGeom prst="rect">
            <a:avLst/>
          </a:prstGeom>
          <a:solidFill>
            <a:srgbClr val="FDC53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08000" tIns="34290" rIns="68580" bIns="2700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600" b="1" spc="-2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Дополнительно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315" y="5281929"/>
            <a:ext cx="61301" cy="412753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1935724" y="5279760"/>
            <a:ext cx="32987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900" spc="-16" dirty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Возможность оформления заемщиками-супругами двух кредитов для приобретения объекта недвижимости большей </a:t>
            </a:r>
            <a:r>
              <a:rPr lang="ru-RU" sz="900" spc="-16" dirty="0" smtClean="0">
                <a:solidFill>
                  <a:prstClr val="white"/>
                </a:solidFill>
                <a:latin typeface="Proxima Nova" charset="0"/>
                <a:ea typeface="Proxima Nova" charset="0"/>
                <a:cs typeface="Proxima Nova" charset="0"/>
              </a:rPr>
              <a:t>стоимостью</a:t>
            </a:r>
            <a:endParaRPr lang="ru-RU" sz="900" spc="-16" dirty="0">
              <a:solidFill>
                <a:prstClr val="whit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926" y="2188118"/>
            <a:ext cx="2303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жилого дома по ДКП</a:t>
            </a:r>
            <a:r>
              <a:rPr lang="en-US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*</a:t>
            </a:r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;</a:t>
            </a:r>
            <a:endParaRPr lang="en-US" sz="1000" spc="-16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329" y="2512290"/>
            <a:ext cx="4612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6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приобретение у юридического лица жилого дома, соответствующего требованиям постановления Правительства №1567, находящегося на этапе строительства</a:t>
            </a:r>
          </a:p>
        </p:txBody>
      </p:sp>
      <p:sp>
        <p:nvSpPr>
          <p:cNvPr id="36" name="object 14"/>
          <p:cNvSpPr txBox="1"/>
          <p:nvPr/>
        </p:nvSpPr>
        <p:spPr>
          <a:xfrm>
            <a:off x="280315" y="6444490"/>
            <a:ext cx="48449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pPr algn="ctr"/>
            <a:r>
              <a:rPr lang="ru-RU" sz="1200" b="1" u="sng" dirty="0" smtClean="0">
                <a:latin typeface="Arial" panose="020B0604020202020204" pitchFamily="34" charset="0"/>
              </a:rPr>
              <a:t>Офис АО «</a:t>
            </a:r>
            <a:r>
              <a:rPr lang="ru-RU" sz="1200" b="1" u="sng" dirty="0" err="1" smtClean="0">
                <a:latin typeface="Arial" panose="020B0604020202020204" pitchFamily="34" charset="0"/>
              </a:rPr>
              <a:t>Россельхозбанк</a:t>
            </a:r>
            <a:r>
              <a:rPr lang="ru-RU" sz="1200" b="1" u="sng" dirty="0" smtClean="0">
                <a:latin typeface="Arial" panose="020B0604020202020204" pitchFamily="34" charset="0"/>
              </a:rPr>
              <a:t>» в г. Красный Сулин ул. Ленина 18 тел. 8-863-67-5-49-27, 8-863-67-5-23-13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45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DRRB-25-4114</_dlc_DocId>
    <_dlc_DocIdUrl xmlns="667ea8c4-e13b-4022-ae41-c146554f18f0">
      <Url>https://portal/departments/drrb/_layouts/15/DocIdRedir.aspx?ID=DRRB-25-4114</Url>
      <Description>DRRB-25-4114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65F892-53B7-4E06-B0C4-82993803D707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67ea8c4-e13b-4022-ae41-c146554f18f0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40540</TotalTime>
  <Words>150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Montserrat</vt:lpstr>
      <vt:lpstr>Oswald</vt:lpstr>
      <vt:lpstr>Oswald bold</vt:lpstr>
      <vt:lpstr>Proxima Nova</vt:lpstr>
      <vt:lpstr>PT Sans</vt:lpstr>
      <vt:lpstr>Roboto Light</vt:lpstr>
      <vt:lpstr>Segoe UI</vt:lpstr>
      <vt:lpstr>IT Services</vt:lpstr>
      <vt:lpstr>Специальное оформление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Ольшевская Анна Викторовна</cp:lastModifiedBy>
  <cp:revision>2256</cp:revision>
  <cp:lastPrinted>2021-02-25T11:09:21Z</cp:lastPrinted>
  <dcterms:created xsi:type="dcterms:W3CDTF">2019-06-12T06:44:14Z</dcterms:created>
  <dcterms:modified xsi:type="dcterms:W3CDTF">2022-06-29T06:12:41Z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af61d966-c4d2-4b92-93de-ab65bc2deb21</vt:lpwstr>
  </property>
</Properties>
</file>